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8" r:id="rId18"/>
    <p:sldId id="277" r:id="rId19"/>
    <p:sldId id="271" r:id="rId20"/>
    <p:sldId id="273" r:id="rId21"/>
    <p:sldId id="279" r:id="rId22"/>
    <p:sldId id="275" r:id="rId23"/>
    <p:sldId id="276" r:id="rId24"/>
    <p:sldId id="280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slide" Target="slides/slide17.xml" /><Relationship Id="rId26" Type="http://schemas.openxmlformats.org/officeDocument/2006/relationships/presProps" Target="presProps.xml" /><Relationship Id="rId3" Type="http://schemas.openxmlformats.org/officeDocument/2006/relationships/slide" Target="slides/slide2.xml" /><Relationship Id="rId21" Type="http://schemas.openxmlformats.org/officeDocument/2006/relationships/slide" Target="slides/slide20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slide" Target="slides/slide16.xml" /><Relationship Id="rId25" Type="http://schemas.openxmlformats.org/officeDocument/2006/relationships/slide" Target="slides/slide24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slide" Target="slides/slide19.xml" /><Relationship Id="rId29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24" Type="http://schemas.openxmlformats.org/officeDocument/2006/relationships/slide" Target="slides/slide23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23" Type="http://schemas.openxmlformats.org/officeDocument/2006/relationships/slide" Target="slides/slide22.xml" /><Relationship Id="rId28" Type="http://schemas.openxmlformats.org/officeDocument/2006/relationships/theme" Target="theme/theme1.xml" /><Relationship Id="rId10" Type="http://schemas.openxmlformats.org/officeDocument/2006/relationships/slide" Target="slides/slide9.xml" /><Relationship Id="rId19" Type="http://schemas.openxmlformats.org/officeDocument/2006/relationships/slide" Target="slides/slide18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Relationship Id="rId22" Type="http://schemas.openxmlformats.org/officeDocument/2006/relationships/slide" Target="slides/slide21.xml" /><Relationship Id="rId27" Type="http://schemas.openxmlformats.org/officeDocument/2006/relationships/viewProps" Target="viewProps.xml" /></Relationships>
</file>

<file path=ppt/media/image1.jpg>
</file>

<file path=ppt/media/image10.gif>
</file>

<file path=ppt/media/image2.jp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932419"/>
      </p:ext>
    </p:extLst>
  </p:cSld>
  <p:clrMapOvr>
    <a:masterClrMapping/>
  </p:clrMapOvr>
  <p:transition spd="med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30342"/>
      </p:ext>
    </p:extLst>
  </p:cSld>
  <p:clrMapOvr>
    <a:masterClrMapping/>
  </p:clrMapOvr>
  <p:transition spd="med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79734"/>
      </p:ext>
    </p:extLst>
  </p:cSld>
  <p:clrMapOvr>
    <a:masterClrMapping/>
  </p:clrMapOvr>
  <p:transition spd="med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367352"/>
      </p:ext>
    </p:extLst>
  </p:cSld>
  <p:clrMapOvr>
    <a:masterClrMapping/>
  </p:clrMapOvr>
  <p:transition spd="med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810367"/>
      </p:ext>
    </p:extLst>
  </p:cSld>
  <p:clrMapOvr>
    <a:masterClrMapping/>
  </p:clrMapOvr>
  <p:transition spd="med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875456"/>
      </p:ext>
    </p:extLst>
  </p:cSld>
  <p:clrMapOvr>
    <a:masterClrMapping/>
  </p:clrMapOvr>
  <p:transition spd="med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35502"/>
      </p:ext>
    </p:extLst>
  </p:cSld>
  <p:clrMapOvr>
    <a:masterClrMapping/>
  </p:clrMapOvr>
  <p:transition spd="med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14043"/>
      </p:ext>
    </p:extLst>
  </p:cSld>
  <p:clrMapOvr>
    <a:masterClrMapping/>
  </p:clrMapOvr>
  <p:transition spd="med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328628"/>
      </p:ext>
    </p:extLst>
  </p:cSld>
  <p:clrMapOvr>
    <a:masterClrMapping/>
  </p:clrMapOvr>
  <p:transition spd="med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167242"/>
      </p:ext>
    </p:extLst>
  </p:cSld>
  <p:clrMapOvr>
    <a:masterClrMapping/>
  </p:clrMapOvr>
  <p:transition spd="med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852515"/>
      </p:ext>
    </p:extLst>
  </p:cSld>
  <p:clrMapOvr>
    <a:masterClrMapping/>
  </p:clrMapOvr>
  <p:transition spd="med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image" Target="../media/image1.jpg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EA9B96-857C-4D8A-A9B7-BF986C1128FC}" type="datetimeFigureOut">
              <a:rPr lang="en-US" smtClean="0"/>
              <a:t>12/2/2023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9F099-F166-4D80-85AC-DED4558D1D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332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Layout" Target="../slideLayouts/slideLayout2.xml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Layout" Target="../slideLayouts/slideLayout2.xml" 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 /><Relationship Id="rId1" Type="http://schemas.openxmlformats.org/officeDocument/2006/relationships/slideLayout" Target="../slideLayouts/slideLayout2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 /><Relationship Id="rId1" Type="http://schemas.openxmlformats.org/officeDocument/2006/relationships/slideLayout" Target="../slideLayouts/slideLayout2.xml" 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 /><Relationship Id="rId1" Type="http://schemas.openxmlformats.org/officeDocument/2006/relationships/slideLayout" Target="../slideLayouts/slideLayout2.xml" 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653143"/>
            <a:ext cx="9144000" cy="444137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31920"/>
            <a:ext cx="9144000" cy="2364377"/>
          </a:xfrm>
        </p:spPr>
        <p:txBody>
          <a:bodyPr>
            <a:normAutofit lnSpcReduction="10000"/>
          </a:bodyPr>
          <a:lstStyle/>
          <a:p>
            <a:pPr algn="r"/>
            <a:r>
              <a:rPr lang="en-US" sz="20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PRESENTED BY:-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Aarzu Awal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Muskan Thapa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Manasha Laxmi Gurung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Niru Shrestha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Bahnschrift SemiBold" panose="020B0502040204020203" pitchFamily="34" charset="0"/>
              </a:rPr>
              <a:t>Bishwash Dangol</a:t>
            </a:r>
          </a:p>
          <a:p>
            <a:pPr algn="r"/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034" y="561703"/>
            <a:ext cx="4611189" cy="3081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884661"/>
      </p:ext>
    </p:extLst>
  </p:cSld>
  <p:clrMapOvr>
    <a:masterClrMapping/>
  </p:clrMapOvr>
  <p:transition spd="med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MARKETING VIA GLOBAL PARTNERSHIPS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36914"/>
            <a:ext cx="10515600" cy="4740049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Mobile marketing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Olympic games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FIFA world cup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Music artist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Community outreach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Happy truck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Expedition 206</a:t>
            </a:r>
          </a:p>
        </p:txBody>
      </p:sp>
    </p:spTree>
    <p:extLst>
      <p:ext uri="{BB962C8B-B14F-4D97-AF65-F5344CB8AC3E}">
        <p14:creationId xmlns:p14="http://schemas.microsoft.com/office/powerpoint/2010/main" val="1354888474"/>
      </p:ext>
    </p:extLst>
  </p:cSld>
  <p:clrMapOvr>
    <a:masterClrMapping/>
  </p:clrMapOvr>
  <p:transition spd="med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469" y="129002"/>
            <a:ext cx="6208547" cy="6480803"/>
          </a:xfrm>
        </p:spPr>
      </p:pic>
    </p:spTree>
    <p:extLst>
      <p:ext uri="{BB962C8B-B14F-4D97-AF65-F5344CB8AC3E}">
        <p14:creationId xmlns:p14="http://schemas.microsoft.com/office/powerpoint/2010/main" val="2624586199"/>
      </p:ext>
    </p:extLst>
  </p:cSld>
  <p:clrMapOvr>
    <a:masterClrMapping/>
  </p:clrMapOvr>
  <p:transition spd="med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GLOBAL BRAND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3040"/>
            <a:ext cx="10515600" cy="471392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Carbonated (Sparkly) Drink Producer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Sports Drink Producer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Bottled Water Producer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Started globalizing in the 1890s, first branching out to Cuba and Canada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Overseas Sales = 2/3 of Coca Cola’s revenue, ¾ of operating income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Manufacturing and Bottling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20 plants overseas manufacture beverages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300 bottling subsidiaries</a:t>
            </a:r>
          </a:p>
        </p:txBody>
      </p:sp>
    </p:spTree>
    <p:extLst>
      <p:ext uri="{BB962C8B-B14F-4D97-AF65-F5344CB8AC3E}">
        <p14:creationId xmlns:p14="http://schemas.microsoft.com/office/powerpoint/2010/main" val="405684367"/>
      </p:ext>
    </p:extLst>
  </p:cSld>
  <p:clrMapOvr>
    <a:masterClrMapping/>
  </p:clrMapOvr>
  <p:transition spd="med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SWOT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8537"/>
            <a:ext cx="10515600" cy="48184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Strength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Leading market presence, Built on strong brand portfolio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Weakness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Product recall tarnishing brand image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Opportunity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Shift focus from volume to volume, price, mix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bg1"/>
                </a:solidFill>
              </a:rPr>
              <a:t>Threat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Evolving consumer preferences</a:t>
            </a:r>
          </a:p>
        </p:txBody>
      </p:sp>
    </p:spTree>
    <p:extLst>
      <p:ext uri="{BB962C8B-B14F-4D97-AF65-F5344CB8AC3E}">
        <p14:creationId xmlns:p14="http://schemas.microsoft.com/office/powerpoint/2010/main" val="1101752068"/>
      </p:ext>
    </p:extLst>
  </p:cSld>
  <p:clrMapOvr>
    <a:masterClrMapping/>
  </p:clrMapOvr>
  <p:transition spd="med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MANUFACTURING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Primary inputs : chemicals, vanilla beans, kola nuts, sweeteners, cans, supplies</a:t>
            </a:r>
          </a:p>
          <a:p>
            <a:r>
              <a:rPr lang="en-US" b="1" dirty="0">
                <a:solidFill>
                  <a:schemeClr val="bg1"/>
                </a:solidFill>
              </a:rPr>
              <a:t>Outputs : Satisfied customers and soft drink products</a:t>
            </a:r>
          </a:p>
          <a:p>
            <a:r>
              <a:rPr lang="en-US" b="1" dirty="0">
                <a:solidFill>
                  <a:schemeClr val="bg1"/>
                </a:solidFill>
              </a:rPr>
              <a:t>Packaging : taken to the packaging </a:t>
            </a:r>
            <a:r>
              <a:rPr lang="en-US" b="1" dirty="0" err="1">
                <a:solidFill>
                  <a:schemeClr val="bg1"/>
                </a:solidFill>
              </a:rPr>
              <a:t>centres</a:t>
            </a:r>
            <a:r>
              <a:rPr lang="en-US" b="1" dirty="0">
                <a:solidFill>
                  <a:schemeClr val="bg1"/>
                </a:solidFill>
              </a:rPr>
              <a:t> in cans. Special protection to prevent mixing with another chemicals.</a:t>
            </a:r>
          </a:p>
          <a:p>
            <a:r>
              <a:rPr lang="en-US" b="1" dirty="0">
                <a:solidFill>
                  <a:schemeClr val="bg1"/>
                </a:solidFill>
              </a:rPr>
              <a:t>The expected quantity of the carbon dioxide used</a:t>
            </a:r>
          </a:p>
        </p:txBody>
      </p:sp>
    </p:spTree>
    <p:extLst>
      <p:ext uri="{BB962C8B-B14F-4D97-AF65-F5344CB8AC3E}">
        <p14:creationId xmlns:p14="http://schemas.microsoft.com/office/powerpoint/2010/main" val="2616599255"/>
      </p:ext>
    </p:extLst>
  </p:cSld>
  <p:clrMapOvr>
    <a:masterClrMapping/>
  </p:clrMapOvr>
  <p:transition spd="med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TOTAL QUALITY MANAGEMENT (TQM)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Highest standards and processes for ensuring consistent product safety by coca cola management system (TCCMS)</a:t>
            </a:r>
          </a:p>
          <a:p>
            <a:r>
              <a:rPr lang="en-US" b="1" dirty="0">
                <a:solidFill>
                  <a:schemeClr val="bg1"/>
                </a:solidFill>
              </a:rPr>
              <a:t>The quality index rating of coca cola company was 94.5</a:t>
            </a:r>
          </a:p>
          <a:p>
            <a:r>
              <a:rPr lang="en-US" b="1" dirty="0">
                <a:solidFill>
                  <a:schemeClr val="bg1"/>
                </a:solidFill>
              </a:rPr>
              <a:t>Try to identify the problems and refer or address the problems to the top executives of the organization</a:t>
            </a:r>
          </a:p>
        </p:txBody>
      </p:sp>
    </p:spTree>
    <p:extLst>
      <p:ext uri="{BB962C8B-B14F-4D97-AF65-F5344CB8AC3E}">
        <p14:creationId xmlns:p14="http://schemas.microsoft.com/office/powerpoint/2010/main" val="3385224116"/>
      </p:ext>
    </p:extLst>
  </p:cSld>
  <p:clrMapOvr>
    <a:masterClrMapping/>
  </p:clrMapOvr>
  <p:transition spd="med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002280" cy="218213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MARKETING STRATEGY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01784"/>
            <a:ext cx="10515600" cy="4975179"/>
          </a:xfrm>
        </p:spPr>
        <p:txBody>
          <a:bodyPr/>
          <a:lstStyle/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413" y="509451"/>
            <a:ext cx="6602787" cy="440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66783"/>
      </p:ext>
    </p:extLst>
  </p:cSld>
  <p:clrMapOvr>
    <a:masterClrMapping/>
  </p:clrMapOvr>
  <p:transition spd="med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96578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861" y="463415"/>
            <a:ext cx="7867081" cy="4460583"/>
          </a:xfrm>
        </p:spPr>
      </p:pic>
    </p:spTree>
    <p:extLst>
      <p:ext uri="{BB962C8B-B14F-4D97-AF65-F5344CB8AC3E}">
        <p14:creationId xmlns:p14="http://schemas.microsoft.com/office/powerpoint/2010/main" val="304204067"/>
      </p:ext>
    </p:extLst>
  </p:cSld>
  <p:clrMapOvr>
    <a:masterClrMapping/>
  </p:clrMapOvr>
  <p:transition spd="med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7389"/>
          </a:xfrm>
        </p:spPr>
        <p:txBody>
          <a:bodyPr>
            <a:normAutofit fontScale="90000"/>
          </a:bodyPr>
          <a:lstStyle/>
          <a:p>
            <a:r>
              <a:rPr lang="en-US" dirty="0"/>
              <a:t> 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856" y="195943"/>
            <a:ext cx="6890478" cy="4781006"/>
          </a:xfrm>
        </p:spPr>
      </p:pic>
    </p:spTree>
    <p:extLst>
      <p:ext uri="{BB962C8B-B14F-4D97-AF65-F5344CB8AC3E}">
        <p14:creationId xmlns:p14="http://schemas.microsoft.com/office/powerpoint/2010/main" val="760068362"/>
      </p:ext>
    </p:extLst>
  </p:cSld>
  <p:clrMapOvr>
    <a:masterClrMapping/>
  </p:clrMapOvr>
  <p:transition spd="med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INVENTORY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Use a system, Track it. Track it is specialized software that pulls the information from Coke’s mainframe database and transfers it to handheld terminals with built-in laser scanners.</a:t>
            </a:r>
          </a:p>
          <a:p>
            <a:r>
              <a:rPr lang="en-US" b="1" dirty="0">
                <a:solidFill>
                  <a:schemeClr val="bg1"/>
                </a:solidFill>
              </a:rPr>
              <a:t>When each vending machine bar code is scanned, that number will be compared to each number Track It and the database is automatically updated.</a:t>
            </a:r>
          </a:p>
        </p:txBody>
      </p:sp>
    </p:spTree>
    <p:extLst>
      <p:ext uri="{BB962C8B-B14F-4D97-AF65-F5344CB8AC3E}">
        <p14:creationId xmlns:p14="http://schemas.microsoft.com/office/powerpoint/2010/main" val="2621756889"/>
      </p:ext>
    </p:extLst>
  </p:cSld>
  <p:clrMapOvr>
    <a:masterClrMapping/>
  </p:clrMapOvr>
  <p:transition spd="med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9650" y="1609725"/>
            <a:ext cx="10344150" cy="456723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Introduction</a:t>
            </a:r>
          </a:p>
          <a:p>
            <a:r>
              <a:rPr lang="en-US" b="1" dirty="0">
                <a:solidFill>
                  <a:schemeClr val="bg1"/>
                </a:solidFill>
              </a:rPr>
              <a:t>Vision, Mission and Goals</a:t>
            </a:r>
          </a:p>
          <a:p>
            <a:r>
              <a:rPr lang="en-US" b="1" dirty="0">
                <a:solidFill>
                  <a:schemeClr val="bg1"/>
                </a:solidFill>
              </a:rPr>
              <a:t>Operations Management in Coca Cola</a:t>
            </a:r>
          </a:p>
          <a:p>
            <a:r>
              <a:rPr lang="en-US" b="1" dirty="0">
                <a:solidFill>
                  <a:schemeClr val="bg1"/>
                </a:solidFill>
              </a:rPr>
              <a:t>Coca Cola Manufacturing</a:t>
            </a:r>
          </a:p>
          <a:p>
            <a:r>
              <a:rPr lang="en-US" b="1" dirty="0">
                <a:solidFill>
                  <a:schemeClr val="bg1"/>
                </a:solidFill>
              </a:rPr>
              <a:t>Total Quality Management (TQM)</a:t>
            </a:r>
          </a:p>
          <a:p>
            <a:r>
              <a:rPr lang="en-US" b="1" dirty="0">
                <a:solidFill>
                  <a:schemeClr val="bg1"/>
                </a:solidFill>
              </a:rPr>
              <a:t>Inventory Management</a:t>
            </a:r>
          </a:p>
          <a:p>
            <a:r>
              <a:rPr lang="en-US" b="1" dirty="0">
                <a:solidFill>
                  <a:schemeClr val="bg1"/>
                </a:solidFill>
              </a:rPr>
              <a:t>Conclusion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474" y="1609725"/>
            <a:ext cx="4464776" cy="446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3975658"/>
      </p:ext>
    </p:extLst>
  </p:cSld>
  <p:clrMapOvr>
    <a:masterClrMapping/>
  </p:clrMapOvr>
  <p:transition spd="med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FOREIGN DIRECT INVESTMENT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Mainly enters into partner ship overseas instead of green field to protect its licensing and its secret formula</a:t>
            </a:r>
          </a:p>
          <a:p>
            <a:r>
              <a:rPr lang="en-US" b="1" dirty="0">
                <a:solidFill>
                  <a:schemeClr val="bg1"/>
                </a:solidFill>
              </a:rPr>
              <a:t>In 2006 coca cola owned bottling subsidiaries brought together under the bottling investment operating group</a:t>
            </a:r>
          </a:p>
          <a:p>
            <a:r>
              <a:rPr lang="en-US" b="1" dirty="0">
                <a:solidFill>
                  <a:schemeClr val="bg1"/>
                </a:solidFill>
              </a:rPr>
              <a:t>Most bottling subsidiaries locally owned</a:t>
            </a:r>
          </a:p>
        </p:txBody>
      </p:sp>
    </p:spTree>
    <p:extLst>
      <p:ext uri="{BB962C8B-B14F-4D97-AF65-F5344CB8AC3E}">
        <p14:creationId xmlns:p14="http://schemas.microsoft.com/office/powerpoint/2010/main" val="2303478759"/>
      </p:ext>
    </p:extLst>
  </p:cSld>
  <p:clrMapOvr>
    <a:masterClrMapping/>
  </p:clrMapOvr>
  <p:transition spd="med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1264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766" y="200182"/>
            <a:ext cx="11286304" cy="4215064"/>
          </a:xfrm>
        </p:spPr>
      </p:pic>
    </p:spTree>
    <p:extLst>
      <p:ext uri="{BB962C8B-B14F-4D97-AF65-F5344CB8AC3E}">
        <p14:creationId xmlns:p14="http://schemas.microsoft.com/office/powerpoint/2010/main" val="1996572333"/>
      </p:ext>
    </p:extLst>
  </p:cSld>
  <p:clrMapOvr>
    <a:masterClrMapping/>
  </p:clrMapOvr>
  <p:transition spd="med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RECOMMENDATIONS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7543"/>
            <a:ext cx="10515600" cy="460942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Assume control of more bottling subsidiaries</a:t>
            </a:r>
          </a:p>
          <a:p>
            <a:r>
              <a:rPr lang="en-US" b="1" dirty="0">
                <a:solidFill>
                  <a:schemeClr val="bg1"/>
                </a:solidFill>
              </a:rPr>
              <a:t>Invest more in Research and Development</a:t>
            </a:r>
          </a:p>
          <a:p>
            <a:r>
              <a:rPr lang="en-US" b="1" dirty="0">
                <a:solidFill>
                  <a:schemeClr val="bg1"/>
                </a:solidFill>
              </a:rPr>
              <a:t>Develop more health conscious product</a:t>
            </a:r>
          </a:p>
          <a:p>
            <a:r>
              <a:rPr lang="en-US" b="1" dirty="0">
                <a:solidFill>
                  <a:schemeClr val="bg1"/>
                </a:solidFill>
              </a:rPr>
              <a:t>Adopt more locally responsive flavor of drinks</a:t>
            </a:r>
          </a:p>
        </p:txBody>
      </p:sp>
    </p:spTree>
    <p:extLst>
      <p:ext uri="{BB962C8B-B14F-4D97-AF65-F5344CB8AC3E}">
        <p14:creationId xmlns:p14="http://schemas.microsoft.com/office/powerpoint/2010/main" val="3196241967"/>
      </p:ext>
    </p:extLst>
  </p:cSld>
  <p:clrMapOvr>
    <a:masterClrMapping/>
  </p:clrMapOvr>
  <p:transition spd="med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5846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84217"/>
            <a:ext cx="10515600" cy="5092746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Bottling subsidiaries :-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Form committees to create proposals for subsidiaries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Create standard ethics, codes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Create incentives</a:t>
            </a:r>
          </a:p>
          <a:p>
            <a:r>
              <a:rPr lang="en-US" b="1" dirty="0">
                <a:solidFill>
                  <a:schemeClr val="bg1"/>
                </a:solidFill>
              </a:rPr>
              <a:t>Health drinks and new flavors :-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Invest in Research and Development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chemeClr val="bg1"/>
                </a:solidFill>
              </a:rPr>
              <a:t>Coca cola “ambassadors” to gaze response</a:t>
            </a:r>
          </a:p>
        </p:txBody>
      </p:sp>
    </p:spTree>
    <p:extLst>
      <p:ext uri="{BB962C8B-B14F-4D97-AF65-F5344CB8AC3E}">
        <p14:creationId xmlns:p14="http://schemas.microsoft.com/office/powerpoint/2010/main" val="3589307781"/>
      </p:ext>
    </p:extLst>
  </p:cSld>
  <p:clrMapOvr>
    <a:masterClrMapping/>
  </p:clrMapOvr>
  <p:transition spd="med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53332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489165"/>
            <a:ext cx="10515600" cy="46877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8800" b="1" dirty="0">
                <a:latin typeface="Abduction2000" panose="00000400000000000000" pitchFamily="2" charset="0"/>
              </a:rPr>
              <a:t>THANK YOU!!!</a:t>
            </a:r>
          </a:p>
          <a:p>
            <a:pPr marL="0" indent="0" algn="ctr">
              <a:buNone/>
            </a:pPr>
            <a:endParaRPr lang="en-US" sz="8800" b="1" dirty="0">
              <a:latin typeface="Abduction2000" panose="00000400000000000000" pitchFamily="2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2137" y="2675708"/>
            <a:ext cx="3795849" cy="379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60023"/>
      </p:ext>
    </p:extLst>
  </p:cSld>
  <p:clrMapOvr>
    <a:masterClrMapping/>
  </p:clrMapOvr>
  <p:transition spd="med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COMPANY DESCRIPTION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Head quartered in Atlanta, Georgia</a:t>
            </a:r>
          </a:p>
          <a:p>
            <a:r>
              <a:rPr lang="en-US" b="1" dirty="0">
                <a:solidFill>
                  <a:schemeClr val="bg1"/>
                </a:solidFill>
              </a:rPr>
              <a:t>Beverage retailer, manufacturer and marketer</a:t>
            </a:r>
          </a:p>
          <a:p>
            <a:r>
              <a:rPr lang="en-US" b="1" dirty="0">
                <a:solidFill>
                  <a:schemeClr val="bg1"/>
                </a:solidFill>
              </a:rPr>
              <a:t>Offers 500+ brands and has 3500+ beverages</a:t>
            </a:r>
          </a:p>
          <a:p>
            <a:r>
              <a:rPr lang="en-US" b="1" dirty="0">
                <a:solidFill>
                  <a:schemeClr val="bg1"/>
                </a:solidFill>
              </a:rPr>
              <a:t>200+ countries</a:t>
            </a:r>
          </a:p>
          <a:p>
            <a:r>
              <a:rPr lang="en-US" b="1" dirty="0">
                <a:solidFill>
                  <a:schemeClr val="bg1"/>
                </a:solidFill>
              </a:rPr>
              <a:t>125 years in business</a:t>
            </a:r>
          </a:p>
          <a:p>
            <a:r>
              <a:rPr lang="en-US" b="1" dirty="0">
                <a:solidFill>
                  <a:schemeClr val="bg1"/>
                </a:solidFill>
              </a:rPr>
              <a:t>139,600 world wide employees</a:t>
            </a:r>
          </a:p>
          <a:p>
            <a:r>
              <a:rPr lang="en-US" b="1" dirty="0">
                <a:solidFill>
                  <a:schemeClr val="bg1"/>
                </a:solidFill>
              </a:rPr>
              <a:t>49 consecutive years with increased revenue</a:t>
            </a:r>
          </a:p>
        </p:txBody>
      </p:sp>
    </p:spTree>
    <p:extLst>
      <p:ext uri="{BB962C8B-B14F-4D97-AF65-F5344CB8AC3E}">
        <p14:creationId xmlns:p14="http://schemas.microsoft.com/office/powerpoint/2010/main" val="1823472558"/>
      </p:ext>
    </p:extLst>
  </p:cSld>
  <p:clrMapOvr>
    <a:masterClrMapping/>
  </p:clrMapOvr>
  <p:transition spd="med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MISSION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“At the coca cola company we strive to refresh the world, inspire moments of optimism and happiness, create value and make a difference”</a:t>
            </a:r>
          </a:p>
        </p:txBody>
      </p:sp>
    </p:spTree>
    <p:extLst>
      <p:ext uri="{BB962C8B-B14F-4D97-AF65-F5344CB8AC3E}">
        <p14:creationId xmlns:p14="http://schemas.microsoft.com/office/powerpoint/2010/main" val="3623934888"/>
      </p:ext>
    </p:extLst>
  </p:cSld>
  <p:clrMapOvr>
    <a:masterClrMapping/>
  </p:clrMapOvr>
  <p:transition spd="med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People,</a:t>
            </a:r>
          </a:p>
          <a:p>
            <a:r>
              <a:rPr lang="en-US" b="1" dirty="0">
                <a:solidFill>
                  <a:schemeClr val="bg1"/>
                </a:solidFill>
              </a:rPr>
              <a:t>Portfolio,</a:t>
            </a:r>
          </a:p>
          <a:p>
            <a:r>
              <a:rPr lang="en-US" b="1" dirty="0">
                <a:solidFill>
                  <a:schemeClr val="bg1"/>
                </a:solidFill>
              </a:rPr>
              <a:t>Partners,</a:t>
            </a:r>
          </a:p>
          <a:p>
            <a:r>
              <a:rPr lang="en-US" b="1" dirty="0">
                <a:solidFill>
                  <a:schemeClr val="bg1"/>
                </a:solidFill>
              </a:rPr>
              <a:t>Planet,</a:t>
            </a:r>
          </a:p>
          <a:p>
            <a:r>
              <a:rPr lang="en-US" b="1" dirty="0">
                <a:solidFill>
                  <a:schemeClr val="bg1"/>
                </a:solidFill>
              </a:rPr>
              <a:t>Profit,</a:t>
            </a:r>
          </a:p>
          <a:p>
            <a:r>
              <a:rPr lang="en-US" b="1" dirty="0">
                <a:solidFill>
                  <a:schemeClr val="bg1"/>
                </a:solidFill>
              </a:rPr>
              <a:t>Productivity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4491" y="1027906"/>
            <a:ext cx="4628606" cy="4628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115215"/>
      </p:ext>
    </p:extLst>
  </p:cSld>
  <p:clrMapOvr>
    <a:masterClrMapping/>
  </p:clrMapOvr>
  <p:transition spd="med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23851"/>
            <a:ext cx="10515600" cy="4753112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To deliver a wide range of beverages that meet different consumer preferences and needs.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To provide quality products that consistently meet the highest standards of taste and safety.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To create sustainable value for consumer, </a:t>
            </a:r>
            <a:r>
              <a:rPr lang="en-US" sz="2000" b="1" dirty="0" err="1">
                <a:solidFill>
                  <a:schemeClr val="bg1"/>
                </a:solidFill>
              </a:rPr>
              <a:t>communitites</a:t>
            </a:r>
            <a:r>
              <a:rPr lang="en-US" sz="2000" b="1" dirty="0">
                <a:solidFill>
                  <a:schemeClr val="bg1"/>
                </a:solidFill>
              </a:rPr>
              <a:t> and stakeholders.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To be an inclusive and diverse company that fosters an inclusive work environment.</a:t>
            </a:r>
          </a:p>
          <a:p>
            <a:r>
              <a:rPr lang="en-US" sz="2000" b="1" dirty="0">
                <a:solidFill>
                  <a:schemeClr val="bg1"/>
                </a:solidFill>
              </a:rPr>
              <a:t>To promote environmental sustainability and minimize the company’s environmental impact.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63911393"/>
      </p:ext>
    </p:extLst>
  </p:cSld>
  <p:clrMapOvr>
    <a:masterClrMapping/>
  </p:clrMapOvr>
  <p:transition spd="med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COMPANY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6103"/>
            <a:ext cx="10515600" cy="4700860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Dr. john smith created the company in may 8, 1886</a:t>
            </a:r>
          </a:p>
          <a:p>
            <a:r>
              <a:rPr lang="en-US" sz="2400" b="1" dirty="0" err="1">
                <a:solidFill>
                  <a:schemeClr val="bg1"/>
                </a:solidFill>
              </a:rPr>
              <a:t>Asa</a:t>
            </a:r>
            <a:r>
              <a:rPr lang="en-US" sz="2400" b="1" dirty="0">
                <a:solidFill>
                  <a:schemeClr val="bg1"/>
                </a:solidFill>
              </a:rPr>
              <a:t> Griggs Candler was given the rights to coca cola for $2300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Began expanding in 1923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Roberto </a:t>
            </a:r>
            <a:r>
              <a:rPr lang="en-US" sz="2400" b="1" dirty="0" err="1">
                <a:solidFill>
                  <a:schemeClr val="bg1"/>
                </a:solidFill>
              </a:rPr>
              <a:t>Guizetto</a:t>
            </a:r>
            <a:r>
              <a:rPr lang="en-US" sz="2400" b="1" dirty="0">
                <a:solidFill>
                  <a:schemeClr val="bg1"/>
                </a:solidFill>
              </a:rPr>
              <a:t> became CEO in 1981 and used “intelligent risk taking to expand”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Entered new markets and brands in 1990 for further growth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Universal product</a:t>
            </a:r>
          </a:p>
        </p:txBody>
      </p:sp>
    </p:spTree>
    <p:extLst>
      <p:ext uri="{BB962C8B-B14F-4D97-AF65-F5344CB8AC3E}">
        <p14:creationId xmlns:p14="http://schemas.microsoft.com/office/powerpoint/2010/main" val="2560161742"/>
      </p:ext>
    </p:extLst>
  </p:cSld>
  <p:clrMapOvr>
    <a:masterClrMapping/>
  </p:clrMapOvr>
  <p:transition spd="med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MAJOR 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Health issues</a:t>
            </a:r>
          </a:p>
          <a:p>
            <a:r>
              <a:rPr lang="en-US" b="1" dirty="0">
                <a:solidFill>
                  <a:schemeClr val="bg1"/>
                </a:solidFill>
              </a:rPr>
              <a:t>Environmental effects</a:t>
            </a:r>
          </a:p>
          <a:p>
            <a:r>
              <a:rPr lang="en-US" b="1" dirty="0">
                <a:solidFill>
                  <a:schemeClr val="bg1"/>
                </a:solidFill>
              </a:rPr>
              <a:t>Business ethics</a:t>
            </a:r>
          </a:p>
          <a:p>
            <a:r>
              <a:rPr lang="en-US" b="1" dirty="0">
                <a:solidFill>
                  <a:schemeClr val="bg1"/>
                </a:solidFill>
              </a:rPr>
              <a:t>Cola war</a:t>
            </a:r>
          </a:p>
        </p:txBody>
      </p:sp>
    </p:spTree>
    <p:extLst>
      <p:ext uri="{BB962C8B-B14F-4D97-AF65-F5344CB8AC3E}">
        <p14:creationId xmlns:p14="http://schemas.microsoft.com/office/powerpoint/2010/main" val="532150094"/>
      </p:ext>
    </p:extLst>
  </p:cSld>
  <p:clrMapOvr>
    <a:masterClrMapping/>
  </p:clrMapOvr>
  <p:transition spd="med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INTERNATIONAL OPERATIONS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Sustainability</a:t>
            </a:r>
          </a:p>
          <a:p>
            <a:r>
              <a:rPr lang="en-US" b="1" dirty="0">
                <a:solidFill>
                  <a:schemeClr val="bg1"/>
                </a:solidFill>
              </a:rPr>
              <a:t>Agricultural advocacy</a:t>
            </a:r>
          </a:p>
          <a:p>
            <a:r>
              <a:rPr lang="en-US" b="1" dirty="0">
                <a:solidFill>
                  <a:schemeClr val="bg1"/>
                </a:solidFill>
              </a:rPr>
              <a:t>Sponsorship</a:t>
            </a:r>
          </a:p>
          <a:p>
            <a:r>
              <a:rPr lang="en-US" b="1" dirty="0">
                <a:solidFill>
                  <a:schemeClr val="bg1"/>
                </a:solidFill>
              </a:rPr>
              <a:t>World wide learning</a:t>
            </a:r>
          </a:p>
        </p:txBody>
      </p:sp>
    </p:spTree>
    <p:extLst>
      <p:ext uri="{BB962C8B-B14F-4D97-AF65-F5344CB8AC3E}">
        <p14:creationId xmlns:p14="http://schemas.microsoft.com/office/powerpoint/2010/main" val="2842041366"/>
      </p:ext>
    </p:extLst>
  </p:cSld>
  <p:clrMapOvr>
    <a:masterClrMapping/>
  </p:clrMapOvr>
  <p:transition spd="med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</TotalTime>
  <Words>641</Words>
  <Application>Microsoft Office PowerPoint</Application>
  <PresentationFormat>Widescreen</PresentationFormat>
  <Paragraphs>117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 </vt:lpstr>
      <vt:lpstr>CONTENTS</vt:lpstr>
      <vt:lpstr>COMPANY DESCRIPTION</vt:lpstr>
      <vt:lpstr>MISSION</vt:lpstr>
      <vt:lpstr>VISION</vt:lpstr>
      <vt:lpstr>GOALS</vt:lpstr>
      <vt:lpstr>COMPANY HISTORY</vt:lpstr>
      <vt:lpstr>MAJOR CHALLENGES</vt:lpstr>
      <vt:lpstr>INTERNATIONAL OPERATIONS</vt:lpstr>
      <vt:lpstr>MARKETING VIA GLOBAL PARTNERSHIPS</vt:lpstr>
      <vt:lpstr> </vt:lpstr>
      <vt:lpstr>GLOBAL BRAND</vt:lpstr>
      <vt:lpstr>SWOT ANALYSIS</vt:lpstr>
      <vt:lpstr>MANUFACTURING</vt:lpstr>
      <vt:lpstr>TOTAL QUALITY MANAGEMENT (TQM)</vt:lpstr>
      <vt:lpstr>MARKETING STRATEGY </vt:lpstr>
      <vt:lpstr> </vt:lpstr>
      <vt:lpstr>  </vt:lpstr>
      <vt:lpstr>INVENTORY MANAGEMENT</vt:lpstr>
      <vt:lpstr>FOREIGN DIRECT INVESTMENT</vt:lpstr>
      <vt:lpstr> </vt:lpstr>
      <vt:lpstr>RECOMMENDATIONS</vt:lpstr>
      <vt:lpstr>CONCLUSION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Dell</dc:creator>
  <cp:lastModifiedBy>Bishwash Dangol</cp:lastModifiedBy>
  <cp:revision>31</cp:revision>
  <dcterms:created xsi:type="dcterms:W3CDTF">2023-09-17T11:21:47Z</dcterms:created>
  <dcterms:modified xsi:type="dcterms:W3CDTF">2023-12-02T05:18:23Z</dcterms:modified>
</cp:coreProperties>
</file>

<file path=docProps/thumbnail.jpeg>
</file>